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B20A6E5A-8F31-4148-8E12-B24A05479A00}"/>
    <pc:docChg chg="modSld">
      <pc:chgData name="Charis Taylor" userId="f6f20823-7d5f-4176-a928-74bb03618d1d" providerId="ADAL" clId="{B20A6E5A-8F31-4148-8E12-B24A05479A00}" dt="2021-09-09T15:38:43.774" v="42" actId="122"/>
      <pc:docMkLst>
        <pc:docMk/>
      </pc:docMkLst>
      <pc:sldChg chg="addSp modSp">
        <pc:chgData name="Charis Taylor" userId="f6f20823-7d5f-4176-a928-74bb03618d1d" providerId="ADAL" clId="{B20A6E5A-8F31-4148-8E12-B24A05479A00}" dt="2021-09-09T15:38:43.774" v="42" actId="122"/>
        <pc:sldMkLst>
          <pc:docMk/>
          <pc:sldMk cId="3994442450" sldId="256"/>
        </pc:sldMkLst>
        <pc:spChg chg="add mod">
          <ac:chgData name="Charis Taylor" userId="f6f20823-7d5f-4176-a928-74bb03618d1d" providerId="ADAL" clId="{B20A6E5A-8F31-4148-8E12-B24A05479A00}" dt="2021-09-09T15:38:43.774" v="42" actId="122"/>
          <ac:spMkLst>
            <pc:docMk/>
            <pc:sldMk cId="3994442450" sldId="256"/>
            <ac:spMk id="4" creationId="{2C60D007-AB4A-4327-BB20-B92EF3FB90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Homework: analytical paragraphs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Slide 2: outline of the What Why How model</a:t>
            </a:r>
          </a:p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Slide 3: task 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60D007-AB4A-4327-BB20-B92EF3FB9048}"/>
              </a:ext>
            </a:extLst>
          </p:cNvPr>
          <p:cNvSpPr txBox="1"/>
          <p:nvPr/>
        </p:nvSpPr>
        <p:spPr>
          <a:xfrm>
            <a:off x="1524000" y="5257800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Due: Wednesday 22</a:t>
            </a:r>
            <a:r>
              <a:rPr lang="en-GB" sz="2400" baseline="30000" dirty="0"/>
              <a:t>nd</a:t>
            </a:r>
            <a:r>
              <a:rPr lang="en-GB" sz="2400" dirty="0"/>
              <a:t>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8C55D-19C5-4149-A752-2D795484E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86679"/>
            <a:ext cx="10333383" cy="1073426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2800" b="1" dirty="0">
                <a:latin typeface="+mn-lt"/>
                <a:cs typeface="Calibri Light"/>
              </a:rPr>
              <a:t>Outline of the ‘What Why How’ Model</a:t>
            </a:r>
            <a:br>
              <a:rPr lang="en-GB" sz="2800" b="1" dirty="0">
                <a:latin typeface="+mn-lt"/>
                <a:cs typeface="Calibri Light"/>
              </a:rPr>
            </a:br>
            <a:r>
              <a:rPr lang="en-GB" sz="2800" i="1" dirty="0">
                <a:latin typeface="+mn-lt"/>
                <a:cs typeface="Calibri Light"/>
              </a:rPr>
              <a:t>Use this to structure your analytical paragraph(s)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6893C9-8BCA-4212-A771-674795D41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33136"/>
            <a:ext cx="10333383" cy="3316218"/>
          </a:xfrm>
          <a:ln w="57150">
            <a:solidFill>
              <a:srgbClr val="FFC000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dirty="0">
                <a:cs typeface="Calibri"/>
              </a:rPr>
              <a:t>The What Why How model</a:t>
            </a:r>
          </a:p>
          <a:p>
            <a:pPr marL="0" indent="0">
              <a:buNone/>
            </a:pPr>
            <a:r>
              <a:rPr lang="en-GB" b="1" dirty="0">
                <a:cs typeface="Calibri"/>
              </a:rPr>
              <a:t>What: </a:t>
            </a:r>
            <a:r>
              <a:rPr lang="en-GB" dirty="0">
                <a:cs typeface="Calibri"/>
              </a:rPr>
              <a:t>the start of your paragraph. A short sentence that states your claim</a:t>
            </a:r>
            <a:endParaRPr lang="en-GB" b="1" dirty="0">
              <a:cs typeface="Calibri"/>
            </a:endParaRPr>
          </a:p>
          <a:p>
            <a:pPr marL="0" indent="0">
              <a:buNone/>
            </a:pPr>
            <a:r>
              <a:rPr lang="en-GB" b="1" dirty="0">
                <a:cs typeface="Calibri"/>
              </a:rPr>
              <a:t>Why: </a:t>
            </a:r>
            <a:r>
              <a:rPr lang="en-GB" dirty="0">
                <a:cs typeface="Calibri"/>
              </a:rPr>
              <a:t>the middle section where you explain why you have made this claim. To convince the reader, you must have evidence from the text</a:t>
            </a:r>
          </a:p>
          <a:p>
            <a:pPr marL="0" indent="0">
              <a:buNone/>
            </a:pPr>
            <a:r>
              <a:rPr lang="en-GB" b="1" dirty="0">
                <a:cs typeface="Calibri"/>
              </a:rPr>
              <a:t>How: </a:t>
            </a:r>
            <a:r>
              <a:rPr lang="en-GB" dirty="0">
                <a:cs typeface="Calibri"/>
              </a:rPr>
              <a:t>where you explain how the writer made their point. You can use technical terms here if they add clarity to your point</a:t>
            </a:r>
          </a:p>
        </p:txBody>
      </p:sp>
    </p:spTree>
    <p:extLst>
      <p:ext uri="{BB962C8B-B14F-4D97-AF65-F5344CB8AC3E}">
        <p14:creationId xmlns:p14="http://schemas.microsoft.com/office/powerpoint/2010/main" val="2281084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B963-9424-4FF1-A010-4FE2AC13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73" y="180020"/>
            <a:ext cx="10515600" cy="797942"/>
          </a:xfrm>
        </p:spPr>
        <p:txBody>
          <a:bodyPr/>
          <a:lstStyle/>
          <a:p>
            <a:r>
              <a:rPr lang="en-GB" dirty="0"/>
              <a:t>Analytical paragraphs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600E9-5ACC-4702-8CA8-9A10F5986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373" y="4783697"/>
            <a:ext cx="11820015" cy="1762255"/>
          </a:xfrm>
          <a:ln w="28575">
            <a:solidFill>
              <a:schemeClr val="accent2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Why do you think this book cover best depicts Christopher’s personality?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Come up with at least two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Use textual evidence to back up your points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Write </a:t>
            </a:r>
            <a:r>
              <a:rPr lang="en-GB" b="1" dirty="0"/>
              <a:t>1-2 paragraphs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99EAD9A8-39AC-4C06-8BAB-F2245E7869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" r="217"/>
          <a:stretch/>
        </p:blipFill>
        <p:spPr bwMode="auto">
          <a:xfrm>
            <a:off x="185375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03B03DB-F70C-4ED6-9040-5375C458F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6" r="-1" b="6161"/>
          <a:stretch/>
        </p:blipFill>
        <p:spPr bwMode="auto">
          <a:xfrm>
            <a:off x="2576513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8059E98E-F0D5-4A16-A35F-E833FC4D23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7" r="4" b="5357"/>
          <a:stretch/>
        </p:blipFill>
        <p:spPr bwMode="auto">
          <a:xfrm>
            <a:off x="4967650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5AFE48-AB76-4ECB-8305-4BEEEAE44A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7" r="2" b="6574"/>
          <a:stretch/>
        </p:blipFill>
        <p:spPr bwMode="auto">
          <a:xfrm>
            <a:off x="7358788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5F454146-4162-4786-AF73-A92F51E15B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5203"/>
          <a:stretch/>
        </p:blipFill>
        <p:spPr bwMode="auto">
          <a:xfrm>
            <a:off x="9749926" y="1442021"/>
            <a:ext cx="2255462" cy="315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1F27450-3D0E-4B18-9E42-5169E0EB6B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85373" y="1071181"/>
          <a:ext cx="1182001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4003">
                  <a:extLst>
                    <a:ext uri="{9D8B030D-6E8A-4147-A177-3AD203B41FA5}">
                      <a16:colId xmlns:a16="http://schemas.microsoft.com/office/drawing/2014/main" val="2334369633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41457916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321003840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1328523010"/>
                    </a:ext>
                  </a:extLst>
                </a:gridCol>
                <a:gridCol w="2364003">
                  <a:extLst>
                    <a:ext uri="{9D8B030D-6E8A-4147-A177-3AD203B41FA5}">
                      <a16:colId xmlns:a16="http://schemas.microsoft.com/office/drawing/2014/main" val="58162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860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098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1" ma:contentTypeDescription="Create a new document." ma:contentTypeScope="" ma:versionID="7d624b3cebe69cd5deb17aa8c710a6bf">
  <xsd:schema xmlns:xsd="http://www.w3.org/2001/XMLSchema" xmlns:xs="http://www.w3.org/2001/XMLSchema" xmlns:p="http://schemas.microsoft.com/office/2006/metadata/properties" xmlns:ns3="a5ca2c14-d559-4d0f-b326-ae05938bf16d" targetNamespace="http://schemas.microsoft.com/office/2006/metadata/properties" ma:root="true" ma:fieldsID="27b674bc4522bd98e0becfb44a2da5be" ns3:_="">
    <xsd:import namespace="a5ca2c14-d559-4d0f-b326-ae05938bf1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41B75F-7B9F-4193-AF7F-593BD0B21A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D80E13-BD55-4702-B1EE-6EA44C5763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D5AD0B-1E8E-45ED-922F-37EE62FC747A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a5ca2c14-d559-4d0f-b326-ae05938bf16d"/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</TotalTime>
  <Words>154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Light</vt:lpstr>
      <vt:lpstr>Wingdings</vt:lpstr>
      <vt:lpstr>Office Theme</vt:lpstr>
      <vt:lpstr>Homework: analytical paragraphs</vt:lpstr>
      <vt:lpstr>Outline of the ‘What Why How’ Model Use this to structure your analytical paragraph(s)</vt:lpstr>
      <vt:lpstr>Analytical paragraphs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Homework: analytical paragraphs</dc:title>
  <dc:creator>Charis Taylor</dc:creator>
  <cp:lastModifiedBy>Charis Taylor</cp:lastModifiedBy>
  <cp:revision>1</cp:revision>
  <dcterms:created xsi:type="dcterms:W3CDTF">2021-09-09T15:30:00Z</dcterms:created>
  <dcterms:modified xsi:type="dcterms:W3CDTF">2021-09-09T15:38:57Z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